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380" r:id="rId2"/>
    <p:sldId id="257" r:id="rId3"/>
    <p:sldId id="266" r:id="rId4"/>
    <p:sldId id="267" r:id="rId5"/>
    <p:sldId id="268" r:id="rId6"/>
    <p:sldId id="349" r:id="rId7"/>
    <p:sldId id="317" r:id="rId8"/>
    <p:sldId id="364" r:id="rId9"/>
    <p:sldId id="261" r:id="rId10"/>
    <p:sldId id="350" r:id="rId11"/>
    <p:sldId id="369" r:id="rId12"/>
    <p:sldId id="371" r:id="rId13"/>
    <p:sldId id="366" r:id="rId14"/>
    <p:sldId id="368" r:id="rId15"/>
    <p:sldId id="372" r:id="rId16"/>
    <p:sldId id="373" r:id="rId17"/>
    <p:sldId id="277" r:id="rId18"/>
    <p:sldId id="374" r:id="rId19"/>
    <p:sldId id="375" r:id="rId20"/>
    <p:sldId id="376" r:id="rId21"/>
    <p:sldId id="377" r:id="rId22"/>
    <p:sldId id="3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379" r:id="rId33"/>
    <p:sldId id="291" r:id="rId34"/>
    <p:sldId id="292" r:id="rId35"/>
    <p:sldId id="293" r:id="rId36"/>
  </p:sldIdLst>
  <p:sldSz cx="9144000" cy="5715000" type="screen16x1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694"/>
  </p:normalViewPr>
  <p:slideViewPr>
    <p:cSldViewPr snapToGrid="0" snapToObjects="1">
      <p:cViewPr varScale="1">
        <p:scale>
          <a:sx n="145" d="100"/>
          <a:sy n="145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1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28865"/>
            <a:ext cx="2057400" cy="48762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28865"/>
            <a:ext cx="6019800" cy="487627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  <a:solidFill>
            <a:srgbClr val="FFFFFF"/>
          </a:solidFill>
          <a:ln w="31750">
            <a:solidFill>
              <a:srgbClr val="C00000">
                <a:alpha val="46000"/>
              </a:srgbClr>
            </a:solidFill>
            <a:round/>
          </a:ln>
          <a:effectLst>
            <a:outerShdw blurRad="50800" dist="50800" dir="5400000" rotWithShape="0">
              <a:srgbClr val="EEECE1"/>
            </a:outerShdw>
          </a:effectLst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3672418"/>
            <a:ext cx="7772401" cy="1135063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422261"/>
            <a:ext cx="7772401" cy="125015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33500"/>
            <a:ext cx="4038600" cy="377163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279260"/>
            <a:ext cx="4040188" cy="53313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6" y="1279260"/>
            <a:ext cx="4041776" cy="533137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1" y="227541"/>
            <a:ext cx="3008315" cy="968376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27542"/>
            <a:ext cx="5111750" cy="48775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1" y="1195917"/>
            <a:ext cx="3008315" cy="390922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000500"/>
            <a:ext cx="5486401" cy="472282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510646"/>
            <a:ext cx="5486401" cy="3429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472782"/>
            <a:ext cx="5486401" cy="6707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5314474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securitysite.com/golang/gohash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asecuritysite.com/hash/sal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golang/circl_xo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asecuritysite.com/hash/lenattac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cs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ssl/openssl_full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lmhash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encryption/htes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mac/hashnew2" TargetMode="External"/><Relationship Id="rId2" Type="http://schemas.openxmlformats.org/officeDocument/2006/relationships/hyperlink" Target="https://asecuritysite.com/golang/circl_xo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ecuritysite.com/golang/goha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md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md5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hash/hashne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F689-20A8-4C1E-4B74-43E6FC2F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>
            <a:extLst>
              <a:ext uri="{FF2B5EF4-FFF2-40B4-BE49-F238E27FC236}">
                <a16:creationId xmlns:a16="http://schemas.microsoft.com/office/drawing/2014/main" id="{91056B05-CDD5-29A7-B330-80E33C5048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sz="1800" b="0" dirty="0"/>
              <a:t>Secret Shares.</a:t>
            </a:r>
            <a:br>
              <a:rPr sz="1800" b="0" dirty="0"/>
            </a:br>
            <a:br>
              <a:rPr sz="1800" b="0" dirty="0"/>
            </a:br>
            <a:r>
              <a:rPr lang="en-GB" sz="2800" dirty="0">
                <a:solidFill>
                  <a:srgbClr val="000000"/>
                </a:solidFill>
              </a:rPr>
              <a:t>Prof Bill Buchanan OBE,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E48329C1-6C0B-85A2-712A-81B26EF7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036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C44C6CC-3985-E544-AA94-F8D53FBB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784638"/>
            <a:ext cx="7366397" cy="44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B678B5A-A17D-9545-BF49-0024E4988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5" y="3974306"/>
            <a:ext cx="4848225" cy="1485900"/>
          </a:xfrm>
          <a:prstGeom prst="rect">
            <a:avLst/>
          </a:prstGeom>
        </p:spPr>
      </p:pic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 and 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5"/>
              </a:rPr>
              <a:t>https://</a:t>
            </a:r>
            <a:r>
              <a:rPr lang="en-US" sz="1350" dirty="0" err="1">
                <a:hlinkClick r:id="rId5"/>
              </a:rPr>
              <a:t>asecuritysite.com</a:t>
            </a:r>
            <a:r>
              <a:rPr lang="en-US" sz="1350" dirty="0">
                <a:hlinkClick r:id="rId5"/>
              </a:rPr>
              <a:t>/</a:t>
            </a:r>
            <a:r>
              <a:rPr lang="en-US" sz="1350" dirty="0" err="1">
                <a:hlinkClick r:id="rId5"/>
              </a:rPr>
              <a:t>golang</a:t>
            </a:r>
            <a:r>
              <a:rPr lang="en-US" sz="1350" dirty="0">
                <a:hlinkClick r:id="rId5"/>
              </a:rPr>
              <a:t>/</a:t>
            </a:r>
            <a:r>
              <a:rPr lang="en-US" sz="1350" dirty="0" err="1">
                <a:hlinkClick r:id="rId5"/>
              </a:rPr>
              <a:t>gohash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671254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Adding Salt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7238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https://asecuritysite.com/hash/salt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CF326907-A671-8574-D039-2CA81A18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1722264"/>
            <a:ext cx="8746508" cy="20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73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Merkle-</a:t>
            </a:r>
            <a:r>
              <a:rPr lang="en-US" sz="3000" b="1" dirty="0" err="1">
                <a:solidFill>
                  <a:srgbClr val="C00000"/>
                </a:solidFill>
              </a:rPr>
              <a:t>Damgård</a:t>
            </a:r>
            <a:r>
              <a:rPr lang="en-US" sz="3000" b="1" dirty="0">
                <a:solidFill>
                  <a:srgbClr val="C00000"/>
                </a:solidFill>
              </a:rPr>
              <a:t> (MD) construction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31277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https://asecuritysite.com/hash/lenattack</a:t>
            </a:r>
            <a:r>
              <a:rPr lang="en-US" sz="1350" dirty="0"/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1FAAFC-F371-0236-3079-DDDDB2AE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0435"/>
            <a:ext cx="9144000" cy="25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69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MD5, SHA-1, SHA-2, SHA-3 and 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38896AF-7232-DA47-8B35-F2B97A15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866276"/>
            <a:ext cx="6448425" cy="432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595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XOF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261642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https://asecuritysite.com/hash/cs</a:t>
            </a:r>
            <a:r>
              <a:rPr lang="en-US" sz="1350" dirty="0"/>
              <a:t> 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E960AA0-00FD-C7AD-FDC6-FFF4B218B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" y="1300642"/>
            <a:ext cx="8077283" cy="34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984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OpenSSL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6118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https://asecuritysite.com/openssl/openssl_full2</a:t>
            </a:r>
            <a:r>
              <a:rPr lang="en-US" sz="1350" dirty="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0146071-01D1-D3F0-3F1A-D0FFE63F8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9" y="996508"/>
            <a:ext cx="6990857" cy="37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744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LM and NTLM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1" y="5129629"/>
            <a:ext cx="29867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https://asecuritysite.com/hash/lmhash</a:t>
            </a:r>
            <a:r>
              <a:rPr lang="en-US" sz="135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84FE45-368C-236E-F640-A20FE795D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85" y="263128"/>
            <a:ext cx="40112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62C5BCA-A096-7B5A-CB3B-26BECAD63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4" y="1418191"/>
            <a:ext cx="5086148" cy="14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47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468312" y="370532"/>
            <a:ext cx="5327651" cy="5232500"/>
          </a:xfrm>
          <a:prstGeom prst="rect">
            <a:avLst/>
          </a:prstGeom>
        </p:spPr>
        <p:txBody>
          <a:bodyPr/>
          <a:lstStyle/>
          <a:p>
            <a:pPr algn="l" defTabSz="877823">
              <a:defRPr sz="3743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27" b="0" dirty="0"/>
              <a:t>Hashing Types.</a:t>
            </a:r>
            <a:br>
              <a:rPr sz="1727" b="0" dirty="0"/>
            </a:br>
            <a:r>
              <a:rPr sz="1727" b="0" dirty="0"/>
              <a:t>Hashing Methods.</a:t>
            </a:r>
            <a:br>
              <a:rPr sz="1727" b="0" dirty="0"/>
            </a:br>
            <a:r>
              <a:rPr sz="1727" b="0" dirty="0"/>
              <a:t>Salting.</a:t>
            </a:r>
            <a:br>
              <a:rPr sz="1727" b="0" dirty="0"/>
            </a:br>
            <a:r>
              <a:rPr sz="1727" dirty="0"/>
              <a:t>Collisions.</a:t>
            </a:r>
            <a:br>
              <a:rPr sz="1727" dirty="0"/>
            </a:br>
            <a:r>
              <a:rPr sz="1727" b="0" dirty="0"/>
              <a:t>LM and NTLM Hashes (Windows).</a:t>
            </a:r>
            <a:br>
              <a:rPr sz="1727" b="0" dirty="0"/>
            </a:br>
            <a:r>
              <a:rPr sz="1727" b="0" dirty="0"/>
              <a:t>Hash Benchmarks.</a:t>
            </a:r>
            <a:br>
              <a:rPr sz="1727" b="0" dirty="0"/>
            </a:br>
            <a:r>
              <a:rPr sz="1727" b="0" dirty="0"/>
              <a:t>Message Authentication Codes (MACs).</a:t>
            </a:r>
            <a:br>
              <a:rPr sz="1727" b="0" dirty="0"/>
            </a:br>
            <a:r>
              <a:rPr sz="1727" b="0" dirty="0"/>
              <a:t>OTP/HOTP.</a:t>
            </a:r>
            <a:br>
              <a:rPr sz="1727" b="0" dirty="0"/>
            </a:br>
            <a:r>
              <a:rPr sz="1727" b="0" dirty="0"/>
              <a:t>Secret Shares.</a:t>
            </a:r>
            <a:br>
              <a:rPr sz="1727" b="0" dirty="0"/>
            </a:br>
            <a:br>
              <a:rPr sz="1727" b="0" dirty="0"/>
            </a:br>
            <a:r>
              <a:rPr sz="2592" dirty="0">
                <a:solidFill>
                  <a:srgbClr val="000000"/>
                </a:solidFill>
              </a:rPr>
              <a:t>Prof Bill Buchanan OBE</a:t>
            </a:r>
            <a:br>
              <a:rPr sz="2592" dirty="0">
                <a:solidFill>
                  <a:srgbClr val="000000"/>
                </a:solidFill>
              </a:rPr>
            </a:br>
            <a:r>
              <a:rPr sz="1727" b="0" dirty="0"/>
              <a:t>http://</a:t>
            </a:r>
            <a:r>
              <a:rPr sz="1727" b="0" dirty="0" err="1"/>
              <a:t>asecuritysite.com</a:t>
            </a:r>
            <a:r>
              <a:rPr sz="1727" b="0" dirty="0"/>
              <a:t>/</a:t>
            </a:r>
            <a:r>
              <a:rPr lang="en-US" sz="1727" b="0" dirty="0"/>
              <a:t>hash</a:t>
            </a:r>
            <a:br>
              <a:rPr sz="1727" b="0" dirty="0"/>
            </a:br>
            <a:endParaRPr sz="1727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C915F123-2DA2-7849-8162-A6105932A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58" y="972287"/>
            <a:ext cx="4338638" cy="4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217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3" y="285752"/>
            <a:ext cx="8217818" cy="5153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2"/>
            <a:ext cx="82296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468312" y="317648"/>
            <a:ext cx="5327651" cy="5328445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dirty="0"/>
              <a:t>Hashing Types.</a:t>
            </a:r>
            <a:br>
              <a:rPr sz="180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r>
              <a:rPr sz="1800" b="0" dirty="0"/>
              <a:t>Secret Shares.</a:t>
            </a:r>
            <a:br>
              <a:rPr sz="1800" b="0" dirty="0"/>
            </a:br>
            <a:br>
              <a:rPr sz="1800" b="0" dirty="0"/>
            </a:br>
            <a:r>
              <a:rPr lang="en-GB" sz="2800" dirty="0">
                <a:solidFill>
                  <a:srgbClr val="000000"/>
                </a:solidFill>
              </a:rPr>
              <a:t>Prof Bill Buchanan OBE,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lang="en-GB" sz="1800" b="0" dirty="0"/>
              <a:t>https://</a:t>
            </a:r>
            <a:r>
              <a:rPr lang="en-GB" sz="1800" b="0" dirty="0" err="1"/>
              <a:t>asecuritysite.com</a:t>
            </a:r>
            <a:r>
              <a:rPr lang="en-GB" sz="1800" b="0" dirty="0"/>
              <a:t>/hash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480AF864-14F8-388A-64CE-24FB33E3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48" y="638251"/>
            <a:ext cx="3254057" cy="183040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extBox 3"/>
          <p:cNvSpPr txBox="1"/>
          <p:nvPr/>
        </p:nvSpPr>
        <p:spPr>
          <a:xfrm>
            <a:off x="868681" y="3764801"/>
            <a:ext cx="4993096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1147" rIns="41147">
            <a:spAutoFit/>
          </a:bodyPr>
          <a:lstStyle/>
          <a:p>
            <a:pPr defTabSz="822960"/>
            <a:r>
              <a:rPr sz="1620">
                <a:latin typeface="Calibri"/>
                <a:cs typeface="Calibri"/>
              </a:rPr>
              <a:t>C:\openssl&gt;openssl md5 hash01.jpg</a:t>
            </a:r>
            <a:br>
              <a:rPr sz="1620">
                <a:latin typeface="Calibri"/>
                <a:cs typeface="Calibri"/>
              </a:rPr>
            </a:br>
            <a:r>
              <a:rPr sz="1620">
                <a:latin typeface="Calibri"/>
                <a:cs typeface="Calibri"/>
              </a:rPr>
              <a:t>MD5(hash01.jpg)= </a:t>
            </a:r>
            <a:r>
              <a:rPr sz="1620" b="1">
                <a:latin typeface="Calibri"/>
                <a:cs typeface="Calibri"/>
              </a:rPr>
              <a:t>e06723d4961a0a3f950e7786f3766338</a:t>
            </a:r>
            <a:br>
              <a:rPr sz="1620" b="1">
                <a:latin typeface="Calibri"/>
                <a:cs typeface="Calibri"/>
              </a:rPr>
            </a:br>
            <a:br>
              <a:rPr sz="1620" b="1">
                <a:latin typeface="Calibri"/>
                <a:cs typeface="Calibri"/>
              </a:rPr>
            </a:br>
            <a:r>
              <a:rPr sz="1620">
                <a:latin typeface="Calibri"/>
                <a:cs typeface="Calibri"/>
              </a:rPr>
              <a:t>C:\openssl&gt;openssl md5 hash02.jpg</a:t>
            </a:r>
            <a:br>
              <a:rPr sz="1620">
                <a:latin typeface="Calibri"/>
                <a:cs typeface="Calibri"/>
              </a:rPr>
            </a:br>
            <a:r>
              <a:rPr sz="1620">
                <a:latin typeface="Calibri"/>
                <a:cs typeface="Calibri"/>
              </a:rPr>
              <a:t>MD5(hash02.jpg)= </a:t>
            </a:r>
            <a:r>
              <a:rPr sz="1620" b="1">
                <a:latin typeface="Calibri"/>
                <a:cs typeface="Calibri"/>
              </a:rPr>
              <a:t>e06723d4961a0a3f950e7786f3766338</a:t>
            </a:r>
          </a:p>
        </p:txBody>
      </p:sp>
      <p:sp>
        <p:nvSpPr>
          <p:cNvPr id="221" name="Rectangle 5"/>
          <p:cNvSpPr txBox="1"/>
          <p:nvPr/>
        </p:nvSpPr>
        <p:spPr>
          <a:xfrm>
            <a:off x="4312770" y="795306"/>
            <a:ext cx="3823627" cy="308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147" rIns="41147">
            <a:spAutoFit/>
          </a:bodyPr>
          <a:lstStyle/>
          <a:p>
            <a:pPr defTabSz="822960">
              <a:defRPr b="1"/>
            </a:pPr>
            <a:r>
              <a:rPr sz="1620" b="1">
                <a:latin typeface="Calibri"/>
                <a:cs typeface="Calibri"/>
              </a:rPr>
              <a:t>Nat McHugh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10 hours of computing on the Amazon GPU Cloud.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Cost: 60 cents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Used: Hashcat (on CUDA)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Birthday attack: A group size of only 70 people results in a 99.9% chance of two people sharing the same birthday.</a:t>
            </a:r>
          </a:p>
          <a:p>
            <a:pPr marL="257175" indent="-257175" defTabSz="822960">
              <a:buSzPct val="100000"/>
              <a:buFont typeface="Arial"/>
              <a:buChar char="•"/>
            </a:pPr>
            <a:r>
              <a:rPr sz="1620">
                <a:latin typeface="Calibri"/>
                <a:cs typeface="Calibri"/>
              </a:rPr>
              <a:t>M-bit output there are 2^m messages, and the same hash value would only require 2^(m/2) random messages. 18,446,744,073,709,551,616.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103142" y="31878"/>
            <a:ext cx="7406641" cy="857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7" y="771961"/>
            <a:ext cx="2356154" cy="44295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6969866" y="5060943"/>
            <a:ext cx="1425761" cy="368307"/>
            <a:chOff x="0" y="-1"/>
            <a:chExt cx="1584176" cy="409229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1147" tIns="41147" rIns="41147" bIns="41147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620"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949"/>
              <a:ext cx="1584176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1147" tIns="41147" rIns="41147" bIns="41147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1620"/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202597" y="654054"/>
            <a:ext cx="5314193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147" rIns="41147">
            <a:spAutoFit/>
          </a:bodyPr>
          <a:lstStyle/>
          <a:p>
            <a:pPr>
              <a:defRPr sz="1000"/>
            </a:pPr>
            <a:r>
              <a:rPr sz="900"/>
              <a:t>Hashes “The quick brown fox jumps over the lazy dog:</a:t>
            </a:r>
          </a:p>
          <a:p>
            <a:pPr>
              <a:defRPr sz="1000"/>
            </a:pPr>
            <a:endParaRPr sz="900"/>
          </a:p>
          <a:p>
            <a:pPr>
              <a:defRPr sz="1000"/>
            </a:pPr>
            <a:r>
              <a:rPr sz="900"/>
              <a:t>SHA-1:	2fd4e1c67a2d28fced849ee1bb76e7391b93eb12</a:t>
            </a:r>
          </a:p>
          <a:p>
            <a:pPr>
              <a:defRPr sz="1000"/>
            </a:pPr>
            <a:r>
              <a:rPr sz="900"/>
              <a:t>SHA-256:	d7a8fbb307d7809469ca9abcb0082e4f8d5651e46d3cdb762d02d0bf37c9e592</a:t>
            </a:r>
          </a:p>
          <a:p>
            <a:pPr>
              <a:defRPr sz="1000"/>
            </a:pPr>
            <a:r>
              <a:rPr sz="900"/>
              <a:t>SHA-512:	07e547d9586f6a73f73fbac0435ed76951218fb7d0c8d788a309d7 </a:t>
            </a:r>
          </a:p>
          <a:p>
            <a:pPr>
              <a:defRPr sz="1000"/>
            </a:pPr>
            <a:r>
              <a:rPr sz="900"/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 sz="900"/>
          </a:p>
          <a:p>
            <a:pPr>
              <a:defRPr sz="1000"/>
            </a:pPr>
            <a:r>
              <a:rPr sz="900"/>
              <a:t>MD-5:		9e107d9d372bb6826bd81d3542a419d6</a:t>
            </a:r>
          </a:p>
          <a:p>
            <a:pPr>
              <a:defRPr sz="1000"/>
            </a:pPr>
            <a:r>
              <a:rPr sz="900"/>
              <a:t>DES:		ZDeS94Lcq/6zg</a:t>
            </a:r>
          </a:p>
          <a:p>
            <a:pPr>
              <a:defRPr sz="1000"/>
            </a:pPr>
            <a:r>
              <a:rPr sz="900"/>
              <a:t>Bcrypt:		$2a$05$2czCv5GYgkx3aobmEyewB.ejV2hePMdbvTdCyNaSzWtlGPPjB2xx6</a:t>
            </a:r>
          </a:p>
          <a:p>
            <a:pPr>
              <a:defRPr sz="1000"/>
            </a:pPr>
            <a:r>
              <a:rPr sz="900"/>
              <a:t>APR1:		$apr1$ZDzPE45C$3PvRanPycmNc6c2G9wT9b/</a:t>
            </a:r>
          </a:p>
          <a:p>
            <a:pPr>
              <a:defRPr sz="1000"/>
            </a:pPr>
            <a:r>
              <a:rPr sz="900"/>
              <a:t>PBKDF2 (SHA1):		$pbkdf2$5$WkR6UEU0NUM$0RB2bimWrMY.EPYibpaBT2q3HFg</a:t>
            </a:r>
          </a:p>
          <a:p>
            <a:pPr>
              <a:defRPr sz="1000"/>
            </a:pPr>
            <a:r>
              <a:rPr sz="900"/>
              <a:t>PBKDF2 (SHA-256):	$pbkdf2-sha256$5$WkR6UEU0NUM$yrJz2oJix7uBJZwZ/50vWUgdE </a:t>
            </a:r>
          </a:p>
          <a:p>
            <a:pPr>
              <a:defRPr sz="1000"/>
            </a:pPr>
            <a:r>
              <a:rPr sz="900"/>
              <a:t>                                                                  I/i0ffqeU4obqC0pk4</a:t>
            </a:r>
          </a:p>
          <a:p>
            <a:pPr>
              <a:defRPr sz="1000"/>
            </a:pPr>
            <a:r>
              <a:rPr sz="900"/>
              <a:t>LM Hash:		a7b07f9948d8cc7f97c4b0b30cae500f</a:t>
            </a:r>
          </a:p>
          <a:p>
            <a:pPr>
              <a:defRPr sz="1000"/>
            </a:pPr>
            <a:r>
              <a:rPr sz="900"/>
              <a:t>NT Hash:		4e6a076ae1b04a815fa6332f69e2e231</a:t>
            </a:r>
          </a:p>
          <a:p>
            <a:pPr>
              <a:defRPr sz="1000"/>
            </a:pPr>
            <a:r>
              <a:rPr sz="900"/>
              <a:t>MS DCC:		efa9778bbc94a7360f664eb7d7144725</a:t>
            </a:r>
          </a:p>
          <a:p>
            <a:pPr>
              <a:defRPr sz="1000"/>
            </a:pPr>
            <a:r>
              <a:rPr sz="900"/>
              <a:t>LDAP (MD5):		{MD5}9e107d9d372bb6826bd81d3542a419d6</a:t>
            </a:r>
          </a:p>
          <a:p>
            <a:pPr>
              <a:defRPr sz="1000"/>
            </a:pPr>
            <a:r>
              <a:rPr sz="900"/>
              <a:t>LDAP (SHA1):		{SHA}2fd4e1c67a2d28fced849ee1bb76e7391b93eb12</a:t>
            </a:r>
          </a:p>
          <a:p>
            <a:pPr>
              <a:defRPr sz="1000"/>
            </a:pPr>
            <a:r>
              <a:rPr sz="900"/>
              <a:t>MS SQL 2000:		0x0100BF77CE595DCD1FC87A37B3DEBC27A8C97355CB96B8BAB </a:t>
            </a:r>
          </a:p>
          <a:p>
            <a:pPr>
              <a:defRPr sz="1000"/>
            </a:pPr>
            <a:r>
              <a:rPr sz="900"/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rPr sz="900"/>
              <a:t>MySQL:		*A4E4D26FD0C6455E23E2187C3AABE844332AA1B3</a:t>
            </a:r>
          </a:p>
          <a:p>
            <a:pPr>
              <a:defRPr sz="1000"/>
            </a:pPr>
            <a:r>
              <a:rPr sz="900"/>
              <a:t>Oracle 10:		4CDA2299FCAD0499</a:t>
            </a:r>
          </a:p>
          <a:p>
            <a:pPr>
              <a:defRPr sz="1000"/>
            </a:pPr>
            <a:r>
              <a:rPr sz="900"/>
              <a:t>Postgres (MD5):		md5d44c15daa11770f25c5350f7e5408dd1</a:t>
            </a:r>
          </a:p>
          <a:p>
            <a:pPr>
              <a:defRPr sz="1000"/>
            </a:pPr>
            <a:r>
              <a:rPr sz="900"/>
              <a:t>Cisco PIX:		kGyKN5CqdFQ1qJUs</a:t>
            </a:r>
          </a:p>
          <a:p>
            <a:pPr>
              <a:defRPr sz="1000"/>
            </a:pPr>
            <a:r>
              <a:rPr sz="900"/>
              <a:t>Cisco Type 7:		15260309443B3E2D2B3875200108010D41505640135E1B0E080 </a:t>
            </a:r>
          </a:p>
          <a:p>
            <a:pPr>
              <a:defRPr sz="1000"/>
            </a:pPr>
            <a:r>
              <a:rPr sz="900"/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94118" y="161448"/>
            <a:ext cx="7406641" cy="857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312770" y="1485901"/>
            <a:ext cx="3823627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147" rIns="41147">
            <a:spAutoFit/>
          </a:bodyPr>
          <a:lstStyle/>
          <a:p>
            <a:pPr>
              <a:defRPr b="1"/>
            </a:pPr>
            <a:r>
              <a:rPr sz="1620"/>
              <a:t>Fast Hash One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 sz="1620"/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3" y="1366935"/>
            <a:ext cx="3166246" cy="1975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29" y="2784101"/>
            <a:ext cx="3002675" cy="225200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1072412" y="3494607"/>
            <a:ext cx="3823626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1147" rIns="41147">
            <a:spAutoFit/>
          </a:bodyPr>
          <a:lstStyle/>
          <a:p>
            <a:pPr>
              <a:defRPr b="1"/>
            </a:pPr>
            <a:r>
              <a:rPr sz="1620"/>
              <a:t>25 GPU Hash Cracker</a:t>
            </a:r>
          </a:p>
          <a:p>
            <a:pPr marL="257175" indent="-257175">
              <a:buSzPct val="100000"/>
              <a:buFont typeface="Arial"/>
              <a:buChar char="•"/>
            </a:pPr>
            <a:r>
              <a:rPr sz="1620"/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379412" y="243036"/>
            <a:ext cx="5327651" cy="4875064"/>
          </a:xfrm>
          <a:prstGeom prst="rect">
            <a:avLst/>
          </a:prstGeom>
        </p:spPr>
        <p:txBody>
          <a:bodyPr/>
          <a:lstStyle/>
          <a:p>
            <a:pPr algn="l" defTabSz="822959">
              <a:defRPr sz="3509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619" b="0" dirty="0"/>
              <a:t>Hashing Types.</a:t>
            </a:r>
            <a:br>
              <a:rPr sz="1619" b="0" dirty="0"/>
            </a:br>
            <a:r>
              <a:rPr sz="1619" b="0" dirty="0"/>
              <a:t>Hashing Methods.</a:t>
            </a:r>
            <a:br>
              <a:rPr sz="1619" b="0" dirty="0"/>
            </a:br>
            <a:r>
              <a:rPr sz="1619" b="0" dirty="0"/>
              <a:t>Salting.</a:t>
            </a:r>
            <a:br>
              <a:rPr sz="1619" b="0" dirty="0"/>
            </a:br>
            <a:r>
              <a:rPr sz="1619" b="0" dirty="0"/>
              <a:t>Collisions</a:t>
            </a:r>
            <a:r>
              <a:rPr sz="1619" dirty="0"/>
              <a:t>.</a:t>
            </a:r>
            <a:br>
              <a:rPr sz="1619" dirty="0"/>
            </a:br>
            <a:r>
              <a:rPr sz="1619" dirty="0"/>
              <a:t>LM and NTLM Hashes (Windows).</a:t>
            </a:r>
            <a:br>
              <a:rPr sz="1619" dirty="0"/>
            </a:br>
            <a:r>
              <a:rPr sz="1619" b="0" dirty="0"/>
              <a:t>Hash Benchmarks.</a:t>
            </a:r>
            <a:br>
              <a:rPr sz="1619" b="0" dirty="0"/>
            </a:br>
            <a:r>
              <a:rPr sz="1619" b="0" dirty="0"/>
              <a:t>Message Authentication Codes (MACs).</a:t>
            </a:r>
            <a:br>
              <a:rPr sz="1619" b="0" dirty="0"/>
            </a:br>
            <a:r>
              <a:rPr sz="1619" b="0" dirty="0"/>
              <a:t>OTP/HOTP.</a:t>
            </a:r>
            <a:br>
              <a:rPr sz="1619" b="0" dirty="0"/>
            </a:br>
            <a:r>
              <a:rPr sz="1619" b="0" dirty="0"/>
              <a:t>Secret Shares.</a:t>
            </a:r>
            <a:br>
              <a:rPr sz="1619" b="0" dirty="0"/>
            </a:br>
            <a:br>
              <a:rPr sz="1619" b="0" dirty="0"/>
            </a:br>
            <a:r>
              <a:rPr sz="2430" dirty="0">
                <a:solidFill>
                  <a:srgbClr val="000000"/>
                </a:solidFill>
              </a:rPr>
              <a:t>Prof Bill Buchanan OBE</a:t>
            </a:r>
            <a:r>
              <a:rPr lang="en-US" sz="2430" dirty="0">
                <a:solidFill>
                  <a:srgbClr val="000000"/>
                </a:solidFill>
              </a:rPr>
              <a:t>, FRSE</a:t>
            </a:r>
            <a:br>
              <a:rPr sz="2430" dirty="0">
                <a:solidFill>
                  <a:srgbClr val="000000"/>
                </a:solidFill>
              </a:rPr>
            </a:br>
            <a:r>
              <a:rPr sz="1619" b="0" dirty="0"/>
              <a:t>http://</a:t>
            </a:r>
            <a:r>
              <a:rPr sz="1619" b="0" dirty="0" err="1"/>
              <a:t>asecuritysite.com</a:t>
            </a:r>
            <a:r>
              <a:rPr sz="1619" b="0" dirty="0"/>
              <a:t>/</a:t>
            </a:r>
            <a:r>
              <a:rPr lang="en-US" sz="1619" b="0" dirty="0"/>
              <a:t>hash</a:t>
            </a:r>
            <a:br>
              <a:rPr sz="1619" b="0" dirty="0"/>
            </a:br>
            <a:endParaRPr sz="1619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1E9F2CF4-C364-2AC0-9C36-A187BFCE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171480" y="1012019"/>
            <a:ext cx="8829676" cy="45839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655"/>
            <a:ext cx="9144000" cy="5745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" y="0"/>
            <a:ext cx="9129217" cy="5687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1"/>
          <p:cNvSpPr txBox="1">
            <a:spLocks noGrp="1"/>
          </p:cNvSpPr>
          <p:nvPr>
            <p:ph type="title"/>
          </p:nvPr>
        </p:nvSpPr>
        <p:spPr>
          <a:xfrm>
            <a:off x="-612576" y="-138115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Hash Crackers/Bit Coin Miners</a:t>
            </a:r>
          </a:p>
        </p:txBody>
      </p:sp>
      <p:sp>
        <p:nvSpPr>
          <p:cNvPr id="2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Rectangle 5"/>
          <p:cNvSpPr txBox="1"/>
          <p:nvPr/>
        </p:nvSpPr>
        <p:spPr>
          <a:xfrm>
            <a:off x="4283967" y="1333500"/>
            <a:ext cx="424847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Fast Hash One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1.536TH/s – Cost 3-5,000 dollars.</a:t>
            </a:r>
          </a:p>
        </p:txBody>
      </p:sp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8" y="1201316"/>
            <a:ext cx="3518051" cy="2195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75946"/>
            <a:ext cx="3336305" cy="250223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Rectangle 9"/>
          <p:cNvSpPr txBox="1"/>
          <p:nvPr/>
        </p:nvSpPr>
        <p:spPr>
          <a:xfrm>
            <a:off x="683568" y="3565395"/>
            <a:ext cx="4248473" cy="148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25 GPU Hash Cracker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An eight character NTLM password cracked in 5.5 hours. 14 character LM hash cracked in six minutes. 350 billion hashes per second.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xfrm>
            <a:off x="468312" y="193774"/>
            <a:ext cx="5327651" cy="5327452"/>
          </a:xfrm>
          <a:prstGeom prst="rect">
            <a:avLst/>
          </a:prstGeom>
        </p:spPr>
        <p:txBody>
          <a:bodyPr/>
          <a:lstStyle/>
          <a:p>
            <a:pPr algn="l" defTabSz="905255">
              <a:defRPr sz="3861" b="1">
                <a:solidFill>
                  <a:srgbClr val="C00000"/>
                </a:solidFill>
              </a:defRPr>
            </a:pPr>
            <a:r>
              <a:rPr dirty="0"/>
              <a:t>Chapter 3: Hashing</a:t>
            </a:r>
            <a:br>
              <a:rPr dirty="0"/>
            </a:br>
            <a:br>
              <a:rPr dirty="0"/>
            </a:br>
            <a:r>
              <a:rPr sz="1782" b="0" dirty="0"/>
              <a:t>Hashing Types.</a:t>
            </a:r>
            <a:br>
              <a:rPr sz="1782" b="0" dirty="0"/>
            </a:br>
            <a:r>
              <a:rPr sz="1782" b="0" dirty="0"/>
              <a:t>Hashing Methods.</a:t>
            </a:r>
            <a:br>
              <a:rPr sz="1782" b="0" dirty="0"/>
            </a:br>
            <a:r>
              <a:rPr sz="1782" b="0" dirty="0"/>
              <a:t>Salting.</a:t>
            </a:r>
            <a:br>
              <a:rPr sz="1782" b="0" dirty="0"/>
            </a:br>
            <a:r>
              <a:rPr sz="1782" b="0" dirty="0"/>
              <a:t>Collisions.</a:t>
            </a:r>
            <a:br>
              <a:rPr sz="1782" b="0" dirty="0"/>
            </a:br>
            <a:r>
              <a:rPr sz="1782" b="0" dirty="0"/>
              <a:t>LM and NTLM Hashes (Windows).</a:t>
            </a:r>
            <a:br>
              <a:rPr sz="1782" b="0" dirty="0"/>
            </a:br>
            <a:r>
              <a:rPr sz="1782" dirty="0"/>
              <a:t>Hash Benchmarks.</a:t>
            </a:r>
            <a:br>
              <a:rPr sz="1782" dirty="0"/>
            </a:br>
            <a:r>
              <a:rPr sz="1782" b="0" dirty="0"/>
              <a:t>Message Authentication Codes (MACs).</a:t>
            </a:r>
            <a:br>
              <a:rPr sz="1782" b="0" dirty="0"/>
            </a:br>
            <a:r>
              <a:rPr sz="1782" b="0" dirty="0"/>
              <a:t>OTP/HOTP.</a:t>
            </a:r>
            <a:br>
              <a:rPr sz="1782" b="0" dirty="0"/>
            </a:br>
            <a:br>
              <a:rPr sz="1782" b="0" dirty="0"/>
            </a:br>
            <a:br>
              <a:rPr sz="1782" b="0" dirty="0"/>
            </a:br>
            <a:r>
              <a:rPr sz="2673" dirty="0">
                <a:solidFill>
                  <a:srgbClr val="000000"/>
                </a:solidFill>
              </a:rPr>
              <a:t>Prof Bill Buchanan OBE</a:t>
            </a:r>
            <a:r>
              <a:rPr lang="en-US" sz="2673" dirty="0">
                <a:solidFill>
                  <a:srgbClr val="000000"/>
                </a:solidFill>
              </a:rPr>
              <a:t>, FRSE</a:t>
            </a:r>
            <a:br>
              <a:rPr sz="2673" dirty="0">
                <a:solidFill>
                  <a:srgbClr val="000000"/>
                </a:solidFill>
              </a:rPr>
            </a:br>
            <a:r>
              <a:rPr sz="1782" b="0" dirty="0"/>
              <a:t>http://</a:t>
            </a:r>
            <a:r>
              <a:rPr sz="1782" b="0" dirty="0" err="1"/>
              <a:t>asecuritysite.com</a:t>
            </a:r>
            <a:r>
              <a:rPr sz="1782" b="0" dirty="0"/>
              <a:t>/</a:t>
            </a:r>
            <a:r>
              <a:rPr lang="en-US" sz="1782" b="0" dirty="0" err="1"/>
              <a:t>hasdh</a:t>
            </a:r>
            <a:br>
              <a:rPr sz="1782" b="0" dirty="0"/>
            </a:br>
            <a:endParaRPr sz="1782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7496AA0D-1A28-D77E-9F09-F2E395EEF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2"/>
            <a:ext cx="8229600" cy="5133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isInverted="1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xfrm>
            <a:off x="-2844825" y="-282081"/>
            <a:ext cx="8229601" cy="9525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Benchmark</a:t>
            </a:r>
          </a:p>
        </p:txBody>
      </p:sp>
      <p:pic>
        <p:nvPicPr>
          <p:cNvPr id="249" name="Content Placeholder 7" descr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" y="540234"/>
            <a:ext cx="2617949" cy="49217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2" name="Rectangle 4">
            <a:hlinkClick r:id="rId3"/>
          </p:cNvPr>
          <p:cNvGrpSpPr/>
          <p:nvPr/>
        </p:nvGrpSpPr>
        <p:grpSpPr>
          <a:xfrm>
            <a:off x="7236296" y="5305771"/>
            <a:ext cx="1584177" cy="409228"/>
            <a:chOff x="0" y="0"/>
            <a:chExt cx="1584175" cy="409227"/>
          </a:xfrm>
        </p:grpSpPr>
        <p:sp>
          <p:nvSpPr>
            <p:cNvPr id="250" name="Rectangle"/>
            <p:cNvSpPr/>
            <p:nvPr/>
          </p:nvSpPr>
          <p:spPr>
            <a:xfrm>
              <a:off x="0" y="-1"/>
              <a:ext cx="1584176" cy="409229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Benchmark"/>
            <p:cNvSpPr txBox="1"/>
            <p:nvPr/>
          </p:nvSpPr>
          <p:spPr>
            <a:xfrm>
              <a:off x="0" y="19193"/>
              <a:ext cx="158417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Benchmark</a:t>
              </a:r>
            </a:p>
          </p:txBody>
        </p:sp>
      </p:grpSp>
      <p:sp>
        <p:nvSpPr>
          <p:cNvPr id="253" name="TextBox 8"/>
          <p:cNvSpPr txBox="1"/>
          <p:nvPr/>
        </p:nvSpPr>
        <p:spPr>
          <a:xfrm>
            <a:off x="3050442" y="409227"/>
            <a:ext cx="5904658" cy="45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Hashes “The quick brown fox jumps over the lazy dog: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SHA-1:	2fd4e1c67a2d28fced849ee1bb76e7391b93eb12</a:t>
            </a:r>
          </a:p>
          <a:p>
            <a:pPr>
              <a:defRPr sz="1000"/>
            </a:pPr>
            <a:r>
              <a:t>SHA-256:	d7a8fbb307d7809469ca9abcb0082e4f8d5651e46d3cdb762d02d0bf37c9e592</a:t>
            </a:r>
          </a:p>
          <a:p>
            <a:pPr>
              <a:defRPr sz="1000"/>
            </a:pPr>
            <a:r>
              <a:t>SHA-512:	07e547d9586f6a73f73fbac0435ed76951218fb7d0c8d788a309d7 </a:t>
            </a:r>
          </a:p>
          <a:p>
            <a:pPr>
              <a:defRPr sz="1000"/>
            </a:pPr>
            <a:r>
              <a:t>                                  85436bbb642e93a252a954f23912547d1e8a3b5ed6e1bfd7097821233fa0538f3db854fee6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MD-5:		9e107d9d372bb6826bd81d3542a419d6</a:t>
            </a:r>
          </a:p>
          <a:p>
            <a:pPr>
              <a:defRPr sz="1000"/>
            </a:pPr>
            <a:r>
              <a:t>DES:		ZDeS94Lcq/6zg</a:t>
            </a:r>
          </a:p>
          <a:p>
            <a:pPr>
              <a:defRPr sz="1000"/>
            </a:pPr>
            <a:r>
              <a:t>Bcrypt:		$2a$05$2czCv5GYgkx3aobmEyewB.ejV2hePMdbvTdCyNaSzWtlGPPjB2xx6</a:t>
            </a:r>
          </a:p>
          <a:p>
            <a:pPr>
              <a:defRPr sz="1000"/>
            </a:pPr>
            <a:r>
              <a:t>APR1:		$apr1$ZDzPE45C$3PvRanPycmNc6c2G9wT9b/</a:t>
            </a:r>
          </a:p>
          <a:p>
            <a:pPr>
              <a:defRPr sz="1000"/>
            </a:pPr>
            <a:r>
              <a:t>PBKDF2 (SHA1):		$pbkdf2$5$WkR6UEU0NUM$0RB2bimWrMY.EPYibpaBT2q3HFg</a:t>
            </a:r>
          </a:p>
          <a:p>
            <a:pPr>
              <a:defRPr sz="1000"/>
            </a:pPr>
            <a:r>
              <a:t>PBKDF2 (SHA-256):	$pbkdf2-sha256$5$WkR6UEU0NUM$yrJz2oJix7uBJZwZ/50vWUgdE </a:t>
            </a:r>
          </a:p>
          <a:p>
            <a:pPr>
              <a:defRPr sz="1000"/>
            </a:pPr>
            <a:r>
              <a:t>                                                                  I/i0ffqeU4obqC0pk4</a:t>
            </a:r>
          </a:p>
          <a:p>
            <a:pPr>
              <a:defRPr sz="1000"/>
            </a:pPr>
            <a:r>
              <a:t>LM Hash:		a7b07f9948d8cc7f97c4b0b30cae500f</a:t>
            </a:r>
          </a:p>
          <a:p>
            <a:pPr>
              <a:defRPr sz="1000"/>
            </a:pPr>
            <a:r>
              <a:t>NT Hash:		4e6a076ae1b04a815fa6332f69e2e231</a:t>
            </a:r>
          </a:p>
          <a:p>
            <a:pPr>
              <a:defRPr sz="1000"/>
            </a:pPr>
            <a:r>
              <a:t>MS DCC:		efa9778bbc94a7360f664eb7d7144725</a:t>
            </a:r>
          </a:p>
          <a:p>
            <a:pPr>
              <a:defRPr sz="1000"/>
            </a:pPr>
            <a:r>
              <a:t>LDAP (MD5):		{MD5}9e107d9d372bb6826bd81d3542a419d6</a:t>
            </a:r>
          </a:p>
          <a:p>
            <a:pPr>
              <a:defRPr sz="1000"/>
            </a:pPr>
            <a:r>
              <a:t>LDAP (SHA1):		{SHA}2fd4e1c67a2d28fced849ee1bb76e7391b93eb12</a:t>
            </a:r>
          </a:p>
          <a:p>
            <a:pPr>
              <a:defRPr sz="1000"/>
            </a:pPr>
            <a:r>
              <a:t>MS SQL 2000:		0x0100BF77CE595DCD1FC87A37B3DEBC27A8C97355CB96B8BAB </a:t>
            </a:r>
          </a:p>
          <a:p>
            <a:pPr>
              <a:defRPr sz="1000"/>
            </a:pPr>
            <a:r>
              <a:t>                                                                  63E602662BA5D5D33B913E422499BE72FF3D9BB65DE</a:t>
            </a:r>
          </a:p>
          <a:p>
            <a:pPr>
              <a:defRPr sz="1000"/>
            </a:pPr>
            <a:r>
              <a:t>MySQL:		*A4E4D26FD0C6455E23E2187C3AABE844332AA1B3</a:t>
            </a:r>
          </a:p>
          <a:p>
            <a:pPr>
              <a:defRPr sz="1000"/>
            </a:pPr>
            <a:r>
              <a:t>Oracle 10:		4CDA2299FCAD0499</a:t>
            </a:r>
          </a:p>
          <a:p>
            <a:pPr>
              <a:defRPr sz="1000"/>
            </a:pPr>
            <a:r>
              <a:t>Postgres (MD5):		md5d44c15daa11770f25c5350f7e5408dd1</a:t>
            </a:r>
          </a:p>
          <a:p>
            <a:pPr>
              <a:defRPr sz="1000"/>
            </a:pPr>
            <a:r>
              <a:t>Cisco PIX:		kGyKN5CqdFQ1qJUs</a:t>
            </a:r>
          </a:p>
          <a:p>
            <a:pPr>
              <a:defRPr sz="1000"/>
            </a:pPr>
            <a:r>
              <a:t>Cisco Type 7:		15260309443B3E2D2B3875200108010D41505640135E1B0E080 </a:t>
            </a:r>
          </a:p>
          <a:p>
            <a:pPr>
              <a:defRPr sz="1000"/>
            </a:pPr>
            <a:r>
              <a:t>                                                                  519574156401540035E460B594D1D53020B5C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468312" y="290314"/>
            <a:ext cx="5327651" cy="530155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dirty="0"/>
              <a:t>Message Authentication Codes (MACs).</a:t>
            </a:r>
            <a:br>
              <a:rPr sz="180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r>
              <a:rPr lang="en-US" sz="2700" dirty="0">
                <a:solidFill>
                  <a:srgbClr val="000000"/>
                </a:solidFill>
              </a:rPr>
              <a:t>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/crypto02</a:t>
            </a:r>
            <a:br>
              <a:rPr sz="1800" b="0" dirty="0"/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/encryption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D56F7ED4-88A1-D5C8-6C2A-E3F753CDE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FC57C0E1-A6C2-9C45-BEB9-40FE8A343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HMAC (Key Hash Message Authentication Code)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1FCF9E2F-0F50-0440-A1DA-5D01C165F66B}"/>
              </a:ext>
            </a:extLst>
          </p:cNvPr>
          <p:cNvSpPr/>
          <p:nvPr/>
        </p:nvSpPr>
        <p:spPr>
          <a:xfrm>
            <a:off x="0" y="5129629"/>
            <a:ext cx="316937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https://asecuritysite.com/mac/hashnew2</a:t>
            </a:r>
            <a:r>
              <a:rPr lang="en-US" sz="1350" dirty="0"/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3F31F2A-6EB9-184B-9860-7A084E40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899"/>
            <a:ext cx="7086600" cy="383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8373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468312" y="287039"/>
            <a:ext cx="5327651" cy="5294860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Buchanan OBE</a:t>
            </a:r>
            <a:r>
              <a:rPr lang="en-US" sz="2700" dirty="0">
                <a:solidFill>
                  <a:srgbClr val="000000"/>
                </a:solidFill>
              </a:rPr>
              <a:t>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b="0" dirty="0"/>
              <a:t>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3" name="Picture 2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D4184570-D384-E6A7-FAF0-502302281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468312" y="226367"/>
            <a:ext cx="5327651" cy="5469236"/>
          </a:xfrm>
          <a:prstGeom prst="rect">
            <a:avLst/>
          </a:prstGeom>
        </p:spPr>
        <p:txBody>
          <a:bodyPr/>
          <a:lstStyle/>
          <a:p>
            <a:pPr algn="l">
              <a:defRPr sz="3900" b="1">
                <a:solidFill>
                  <a:srgbClr val="C00000"/>
                </a:solidFill>
              </a:defRPr>
            </a:pPr>
            <a:r>
              <a:rPr dirty="0"/>
              <a:t>Hashing</a:t>
            </a:r>
            <a:br>
              <a:rPr dirty="0"/>
            </a:br>
            <a:br>
              <a:rPr dirty="0"/>
            </a:br>
            <a:r>
              <a:rPr sz="1800" b="0" dirty="0"/>
              <a:t>Hashing Types.</a:t>
            </a:r>
            <a:br>
              <a:rPr sz="1800" b="0" dirty="0"/>
            </a:br>
            <a:r>
              <a:rPr sz="1800" b="0" dirty="0"/>
              <a:t>Hashing Methods.</a:t>
            </a:r>
            <a:br>
              <a:rPr sz="1800" b="0" dirty="0"/>
            </a:br>
            <a:r>
              <a:rPr sz="1800" b="0" dirty="0"/>
              <a:t>Salting.</a:t>
            </a:r>
            <a:br>
              <a:rPr sz="1800" b="0" dirty="0"/>
            </a:br>
            <a:r>
              <a:rPr sz="1800" b="0" dirty="0"/>
              <a:t>Collisions.</a:t>
            </a:r>
            <a:br>
              <a:rPr sz="1800" b="0" dirty="0"/>
            </a:br>
            <a:r>
              <a:rPr sz="1800" b="0" dirty="0"/>
              <a:t>LM and NTLM Hashes (Windows).</a:t>
            </a:r>
            <a:br>
              <a:rPr sz="1800" b="0" dirty="0"/>
            </a:br>
            <a:r>
              <a:rPr sz="1800" b="0" dirty="0"/>
              <a:t>Hash Benchmarks.</a:t>
            </a:r>
            <a:br>
              <a:rPr sz="1800" b="0" dirty="0"/>
            </a:br>
            <a:r>
              <a:rPr sz="1800" b="0" dirty="0"/>
              <a:t>Message Authentication Codes (MACs).</a:t>
            </a:r>
            <a:br>
              <a:rPr sz="1800" b="0" dirty="0"/>
            </a:br>
            <a:r>
              <a:rPr sz="1800" b="0" dirty="0"/>
              <a:t>OTP/HOTP.</a:t>
            </a:r>
            <a:br>
              <a:rPr sz="1800" b="0" dirty="0"/>
            </a:br>
            <a:br>
              <a:rPr sz="1800" b="0" dirty="0"/>
            </a:br>
            <a:r>
              <a:rPr sz="2700" dirty="0">
                <a:solidFill>
                  <a:srgbClr val="000000"/>
                </a:solidFill>
              </a:rPr>
              <a:t>Prof Bill </a:t>
            </a:r>
            <a:r>
              <a:rPr sz="2700">
                <a:solidFill>
                  <a:srgbClr val="000000"/>
                </a:solidFill>
              </a:rPr>
              <a:t>Buchanan OBE</a:t>
            </a:r>
            <a:r>
              <a:rPr lang="en-US" sz="2700">
                <a:solidFill>
                  <a:srgbClr val="000000"/>
                </a:solidFill>
              </a:rPr>
              <a:t>, FRSE</a:t>
            </a:r>
            <a:br>
              <a:rPr sz="2700" dirty="0">
                <a:solidFill>
                  <a:srgbClr val="000000"/>
                </a:solidFill>
              </a:rPr>
            </a:br>
            <a:r>
              <a:rPr sz="1800" b="0" dirty="0"/>
              <a:t>http://</a:t>
            </a:r>
            <a:r>
              <a:rPr sz="1800" b="0" dirty="0" err="1"/>
              <a:t>asecuritysite.com</a:t>
            </a:r>
            <a:r>
              <a:rPr sz="1800" b="0" dirty="0"/>
              <a:t>/</a:t>
            </a:r>
            <a:r>
              <a:rPr lang="en-US" sz="1800" dirty="0"/>
              <a:t>hash</a:t>
            </a:r>
            <a:br>
              <a:rPr sz="1800" b="0" dirty="0"/>
            </a:br>
            <a:endParaRPr sz="1800" b="0" dirty="0"/>
          </a:p>
        </p:txBody>
      </p:sp>
      <p:pic>
        <p:nvPicPr>
          <p:cNvPr id="2" name="Picture 1" descr="A picture containing text, cup, coffee, table&#10;&#10;Description automatically generated">
            <a:extLst>
              <a:ext uri="{FF2B5EF4-FFF2-40B4-BE49-F238E27FC236}">
                <a16:creationId xmlns:a16="http://schemas.microsoft.com/office/drawing/2014/main" id="{05F7609F-1BF7-8779-0822-338BA4F22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20" y="664166"/>
            <a:ext cx="3734518" cy="37758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2"/>
            <a:ext cx="822960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>
            <a:spLocks noGrp="1"/>
          </p:cNvSpPr>
          <p:nvPr>
            <p:ph type="title"/>
          </p:nvPr>
        </p:nvSpPr>
        <p:spPr>
          <a:xfrm>
            <a:off x="229919" y="135597"/>
            <a:ext cx="7406641" cy="8572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900">
                <a:solidFill>
                  <a:srgbClr val="C00000"/>
                </a:solidFill>
              </a:defRPr>
            </a:lvl1pPr>
          </a:lstStyle>
          <a:p>
            <a:r>
              <a:t>Brute Force - How many hash codes?</a:t>
            </a:r>
          </a:p>
        </p:txBody>
      </p:sp>
      <p:sp>
        <p:nvSpPr>
          <p:cNvPr id="17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5523" indent="-305523" defTabSz="814730">
              <a:lnSpc>
                <a:spcPct val="90000"/>
              </a:lnSpc>
              <a:spcBef>
                <a:spcPts val="540"/>
              </a:spcBef>
              <a:defRPr sz="2871"/>
            </a:pPr>
            <a:r>
              <a:t>7 digit password with [a-z] … how many?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Ans: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Time to crack - 100 billion per second:</a:t>
            </a:r>
          </a:p>
          <a:p>
            <a:pPr marL="305523" indent="-305523" defTabSz="814730">
              <a:lnSpc>
                <a:spcPct val="90000"/>
              </a:lnSpc>
              <a:spcBef>
                <a:spcPts val="540"/>
              </a:spcBef>
              <a:defRPr sz="2871"/>
            </a:pPr>
            <a:r>
              <a:t>7 digit with [a-zA-z] … how many?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Ans: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Time to crack – 100 billion per second:</a:t>
            </a:r>
          </a:p>
          <a:p>
            <a:pPr marL="305523" indent="-305523" defTabSz="814730">
              <a:lnSpc>
                <a:spcPct val="90000"/>
              </a:lnSpc>
              <a:spcBef>
                <a:spcPts val="540"/>
              </a:spcBef>
              <a:defRPr sz="2871"/>
            </a:pPr>
            <a:r>
              <a:t>7 digit with [a-zA-z!@#$%^&amp;*()] … how many?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Ans:</a:t>
            </a:r>
          </a:p>
          <a:p>
            <a:pPr marL="1018412" lvl="2" indent="-203682" defTabSz="814730">
              <a:lnSpc>
                <a:spcPct val="90000"/>
              </a:lnSpc>
              <a:spcBef>
                <a:spcPts val="450"/>
              </a:spcBef>
              <a:defRPr sz="2178"/>
            </a:pPr>
            <a:r>
              <a:t>Time to crack – 100 billion per second: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28D16-9377-2049-9477-C65CCEADFF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hape 345">
            <a:extLst>
              <a:ext uri="{FF2B5EF4-FFF2-40B4-BE49-F238E27FC236}">
                <a16:creationId xmlns:a16="http://schemas.microsoft.com/office/drawing/2014/main" id="{E4690FC7-F7C6-204E-8FF8-518B852D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509"/>
            <a:ext cx="7886700" cy="6497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sz="3000" dirty="0">
              <a:solidFill>
                <a:srgbClr val="C00000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6BD3AE-E454-1B40-B7DC-42B90F1B5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71" y="1132872"/>
            <a:ext cx="7825661" cy="29812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8455F-848A-B54B-AF3E-3EF4D2D01808}"/>
              </a:ext>
            </a:extLst>
          </p:cNvPr>
          <p:cNvSpPr/>
          <p:nvPr/>
        </p:nvSpPr>
        <p:spPr>
          <a:xfrm>
            <a:off x="0" y="5129629"/>
            <a:ext cx="307968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4"/>
              </a:rPr>
              <a:t>https://</a:t>
            </a:r>
            <a:r>
              <a:rPr lang="en-US" sz="1350" dirty="0" err="1">
                <a:hlinkClick r:id="rId4"/>
              </a:rPr>
              <a:t>asecuritysite.com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golang</a:t>
            </a:r>
            <a:r>
              <a:rPr lang="en-US" sz="1350" dirty="0">
                <a:hlinkClick r:id="rId4"/>
              </a:rPr>
              <a:t>/</a:t>
            </a:r>
            <a:r>
              <a:rPr lang="en-US" sz="1350" dirty="0" err="1">
                <a:hlinkClick r:id="rId4"/>
              </a:rPr>
              <a:t>gohash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4904B-7D83-0401-6451-97983B64F687}"/>
              </a:ext>
            </a:extLst>
          </p:cNvPr>
          <p:cNvSpPr txBox="1"/>
          <p:nvPr/>
        </p:nvSpPr>
        <p:spPr>
          <a:xfrm>
            <a:off x="404476" y="3952101"/>
            <a:ext cx="5696780" cy="715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350" dirty="0"/>
              <a:t>Cryptographic Hashes: MD5, SHA-1, SHA-256, SHA-3, RIPEMD, Blake2b</a:t>
            </a:r>
            <a:br>
              <a:rPr lang="en-GB" sz="1350" dirty="0"/>
            </a:br>
            <a:r>
              <a:rPr lang="en-GB" sz="1350" dirty="0"/>
              <a:t>Windows hashes: NTLM </a:t>
            </a:r>
          </a:p>
          <a:p>
            <a:r>
              <a:rPr lang="en-GB" sz="1350" dirty="0"/>
              <a:t>Non-cryptographic hashes: Spooky, Farm, FVN</a:t>
            </a:r>
          </a:p>
        </p:txBody>
      </p:sp>
    </p:spTree>
    <p:extLst>
      <p:ext uri="{BB962C8B-B14F-4D97-AF65-F5344CB8AC3E}">
        <p14:creationId xmlns:p14="http://schemas.microsoft.com/office/powerpoint/2010/main" val="33834164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A2377B3-5BF9-394B-B2D5-E39FAED8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672949"/>
            <a:ext cx="5931694" cy="470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45">
            <a:extLst>
              <a:ext uri="{FF2B5EF4-FFF2-40B4-BE49-F238E27FC236}">
                <a16:creationId xmlns:a16="http://schemas.microsoft.com/office/drawing/2014/main" id="{D742FBC3-BA07-B046-827F-13148A844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 – MD5 (128-bit)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9D4B13-E0B9-9DE0-D8EE-0641208B6B7B}"/>
              </a:ext>
            </a:extLst>
          </p:cNvPr>
          <p:cNvSpPr txBox="1"/>
          <p:nvPr/>
        </p:nvSpPr>
        <p:spPr>
          <a:xfrm>
            <a:off x="72834" y="5152251"/>
            <a:ext cx="4670534" cy="3000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https://asecuritysite.com/hash/md5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971107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Shape 345">
            <a:extLst>
              <a:ext uri="{FF2B5EF4-FFF2-40B4-BE49-F238E27FC236}">
                <a16:creationId xmlns:a16="http://schemas.microsoft.com/office/drawing/2014/main" id="{D742FBC3-BA07-B046-827F-13148A844A85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 – SHA-1 (160-bit)</a:t>
            </a:r>
            <a:endParaRPr lang="en-US" sz="3000" dirty="0">
              <a:solidFill>
                <a:srgbClr val="C00000"/>
              </a:solidFill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0BF24D6-232B-1C47-BFE5-BDEAD6AA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87286"/>
            <a:ext cx="5684044" cy="450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EAE486-8A77-9B8F-00A3-4415DDA5AEF8}"/>
              </a:ext>
            </a:extLst>
          </p:cNvPr>
          <p:cNvSpPr txBox="1"/>
          <p:nvPr/>
        </p:nvSpPr>
        <p:spPr>
          <a:xfrm>
            <a:off x="152687" y="5152251"/>
            <a:ext cx="4670534" cy="3000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https://asecuritysite.com/hash/md5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8271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6A4F9D8C-0FAA-DA43-8DE5-161C3841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784638"/>
            <a:ext cx="7366397" cy="449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Rectang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hape 345">
            <a:extLst>
              <a:ext uri="{FF2B5EF4-FFF2-40B4-BE49-F238E27FC236}">
                <a16:creationId xmlns:a16="http://schemas.microsoft.com/office/drawing/2014/main" id="{273F538E-962B-FD46-BA39-BD4C0A366D2B}"/>
              </a:ext>
            </a:extLst>
          </p:cNvPr>
          <p:cNvSpPr txBox="1">
            <a:spLocks/>
          </p:cNvSpPr>
          <p:nvPr/>
        </p:nvSpPr>
        <p:spPr>
          <a:xfrm>
            <a:off x="0" y="273509"/>
            <a:ext cx="7886700" cy="64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 anchor="b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C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sz="3000" b="1" dirty="0">
                <a:solidFill>
                  <a:srgbClr val="C00000"/>
                </a:solidFill>
              </a:rPr>
              <a:t>Hashing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D33FD7-490C-D448-A91F-B1D9FCBA4A0D}"/>
              </a:ext>
            </a:extLst>
          </p:cNvPr>
          <p:cNvSpPr/>
          <p:nvPr/>
        </p:nvSpPr>
        <p:spPr>
          <a:xfrm>
            <a:off x="1" y="5129629"/>
            <a:ext cx="31101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https://asecuritysite.com/hash/hashnew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208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1289</Words>
  <Application>Microsoft Macintosh PowerPoint</Application>
  <PresentationFormat>On-screen Show (16:10)</PresentationFormat>
  <Paragraphs>120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Hashing  Hashing Types. Hashing Methods. Salting. Collisions. LM and NTLM Hashes (Windows). Hash Benchmarks. Message Authentication Codes (MACs). OTP/HOTP. Secret Shares.  Prof Bill Buchanan OBE, FRSE https://asecuritysite.com/hash </vt:lpstr>
      <vt:lpstr>Hashing  Hashing Types. Hashing Methods. Salting. Collisions. LM and NTLM Hashes (Windows). Hash Benchmarks. Message Authentication Codes (MACs). OTP/HOTP. Secret Shares.  Prof Bill Buchanan OBE, FRSE https://asecuritysite.com/hash </vt:lpstr>
      <vt:lpstr>PowerPoint Presentation</vt:lpstr>
      <vt:lpstr>PowerPoint Presentation</vt:lpstr>
      <vt:lpstr>Brute Force - How many hash codes?</vt:lpstr>
      <vt:lpstr>Hashing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3: Hashing  Hashing Types. Hashing Methods. Salting. Collisions. LM and NTLM Hashes (Windows). Hash Benchmarks. Message Authentication Codes (MACs). OTP/HOTP. Secret Shares.  Prof Bill Buchanan OBE http://asecuritysite.com/hash </vt:lpstr>
      <vt:lpstr>PowerPoint Presentation</vt:lpstr>
      <vt:lpstr>PowerPoint Presentation</vt:lpstr>
      <vt:lpstr>PowerPoint Presentation</vt:lpstr>
      <vt:lpstr>Benchmark</vt:lpstr>
      <vt:lpstr>Hash Crackers/Bit Coin Miners</vt:lpstr>
      <vt:lpstr>Chapter 3: Hashing  Hashing Types. Hashing Methods. Salting. Collisions. LM and NTLM Hashes (Windows). Hash Benchmarks. Message Authentication Codes (MACs). OTP/HOTP. Secret Shares.  Prof Bill Buchanan OBE, FRSE http://asecuritysite.com/hash </vt:lpstr>
      <vt:lpstr>PowerPoint Presentation</vt:lpstr>
      <vt:lpstr>PowerPoint Presentation</vt:lpstr>
      <vt:lpstr>PowerPoint Presentation</vt:lpstr>
      <vt:lpstr>PowerPoint Presentation</vt:lpstr>
      <vt:lpstr>Hash Crackers/Bit Coin Miners</vt:lpstr>
      <vt:lpstr>Chapter 3: Hashing  Hashing Types. Hashing Methods. Salting. Collisions. LM and NTLM Hashes (Windows). Hash Benchmarks. Message Authentication Codes (MACs). OTP/HOTP.   Prof Bill Buchanan OBE, FRSE http://asecuritysite.com/hasdh </vt:lpstr>
      <vt:lpstr>Benchmark</vt:lpstr>
      <vt:lpstr>Hashing  Hashing Types. Hashing Methods. Salting. Collisions. LM and NTLM Hashes (Windows). Hash Benchmarks. Message Authentication Codes (MACs). OTP/HOTP.  Prof Bill Buchanan OBE, FRSE http://asecuritysite.com/crypto02 http://asecuritysite.com/encryption </vt:lpstr>
      <vt:lpstr>PowerPoint Presentation</vt:lpstr>
      <vt:lpstr>Hashing  Hashing Types. Hashing Methods. Salting. Collisions. LM and NTLM Hashes (Windows). Hash Benchmarks. Message Authentication Codes (MACs). OTP/HOTP.  Prof Bill Buchanan OBE, FRSE http://asecuritysite.com/hash </vt:lpstr>
      <vt:lpstr>PowerPoint Presentation</vt:lpstr>
      <vt:lpstr>Hashing  Hashing Types. Hashing Methods. Salting. Collisions. LM and NTLM Hashes (Windows). Hash Benchmarks. Message Authentication Codes (MACs). OTP/HOTP.  Prof Bill Buchanan OBE, FRSE http://asecuritysite.com/hash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Hashing  Hashing Types. Hashing Methods. Salting. Collisions. LM and NTLM Hashes (Windows). Hash Benchmarks. Message Authentication Codes (MACs). OTP/HOTP.   Prof Bill Buchanan OBE http://asecuritysite.com/crypto03 http://asecuritysite.com/encryption </dc:title>
  <cp:lastModifiedBy>Buchanan, Bill</cp:lastModifiedBy>
  <cp:revision>5</cp:revision>
  <dcterms:modified xsi:type="dcterms:W3CDTF">2024-10-10T05:21:03Z</dcterms:modified>
</cp:coreProperties>
</file>